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3"/>
  </p:notesMasterIdLst>
  <p:sldIdLst>
    <p:sldId id="256" r:id="rId2"/>
    <p:sldId id="336" r:id="rId3"/>
    <p:sldId id="337" r:id="rId4"/>
    <p:sldId id="262" r:id="rId5"/>
    <p:sldId id="365" r:id="rId6"/>
    <p:sldId id="263" r:id="rId7"/>
    <p:sldId id="460" r:id="rId8"/>
    <p:sldId id="461" r:id="rId9"/>
    <p:sldId id="264" r:id="rId10"/>
    <p:sldId id="303" r:id="rId11"/>
    <p:sldId id="304" r:id="rId12"/>
    <p:sldId id="377" r:id="rId13"/>
    <p:sldId id="400" r:id="rId14"/>
    <p:sldId id="401" r:id="rId15"/>
    <p:sldId id="402" r:id="rId16"/>
    <p:sldId id="375" r:id="rId17"/>
    <p:sldId id="266" r:id="rId18"/>
    <p:sldId id="450" r:id="rId19"/>
    <p:sldId id="451" r:id="rId20"/>
    <p:sldId id="404" r:id="rId21"/>
    <p:sldId id="405" r:id="rId22"/>
    <p:sldId id="406" r:id="rId23"/>
    <p:sldId id="407" r:id="rId24"/>
    <p:sldId id="305" r:id="rId25"/>
    <p:sldId id="306" r:id="rId26"/>
    <p:sldId id="307" r:id="rId27"/>
    <p:sldId id="308" r:id="rId28"/>
    <p:sldId id="344" r:id="rId29"/>
    <p:sldId id="309" r:id="rId30"/>
    <p:sldId id="346" r:id="rId31"/>
    <p:sldId id="347" r:id="rId32"/>
    <p:sldId id="350" r:id="rId33"/>
    <p:sldId id="348" r:id="rId34"/>
    <p:sldId id="349" r:id="rId35"/>
    <p:sldId id="310" r:id="rId36"/>
    <p:sldId id="441" r:id="rId37"/>
    <p:sldId id="271" r:id="rId38"/>
    <p:sldId id="385" r:id="rId39"/>
    <p:sldId id="311" r:id="rId40"/>
    <p:sldId id="272" r:id="rId41"/>
    <p:sldId id="409" r:id="rId42"/>
    <p:sldId id="410" r:id="rId43"/>
    <p:sldId id="411" r:id="rId44"/>
    <p:sldId id="412" r:id="rId45"/>
    <p:sldId id="379" r:id="rId46"/>
    <p:sldId id="380" r:id="rId47"/>
    <p:sldId id="442" r:id="rId48"/>
    <p:sldId id="444" r:id="rId49"/>
    <p:sldId id="443" r:id="rId50"/>
    <p:sldId id="313" r:id="rId51"/>
    <p:sldId id="45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4AC7-89AC-45C8-ABBC-5BD55E8932B0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E842F-A36B-4365-BC55-8C1AAAFC56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964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25</a:t>
            </a:r>
            <a:r>
              <a:rPr kumimoji="1" lang="ja-JP" altLang="en-US" dirty="0"/>
              <a:t>課　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餃子作り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291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道路を走る以上は、交通規則を守らなければならない。</a:t>
            </a:r>
          </a:p>
        </p:txBody>
      </p:sp>
      <p:pic>
        <p:nvPicPr>
          <p:cNvPr id="6146" name="Picture 2" descr="C:\Users\akiratachibana\Desktop\ku-xlarge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100000" cy="45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2"/>
          <p:cNvSpPr/>
          <p:nvPr/>
        </p:nvSpPr>
        <p:spPr>
          <a:xfrm>
            <a:off x="755576" y="188640"/>
            <a:ext cx="7920880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02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戦う以上は、必ず勝つ。</a:t>
            </a:r>
            <a:br>
              <a:rPr kumimoji="1" lang="en-US" altLang="ja-JP" dirty="0"/>
            </a:br>
            <a:r>
              <a:rPr lang="ja-JP" altLang="en-US" dirty="0"/>
              <a:t>戦う　</a:t>
            </a:r>
            <a:r>
              <a:rPr lang="zh-CN" altLang="en-US" dirty="0"/>
              <a:t>战斗  </a:t>
            </a:r>
            <a:r>
              <a:rPr lang="ja-JP" altLang="en-US" dirty="0"/>
              <a:t>勝つ</a:t>
            </a:r>
            <a:r>
              <a:rPr lang="zh-CN" altLang="en-US" dirty="0"/>
              <a:t> 赢</a:t>
            </a:r>
            <a:endParaRPr kumimoji="1" lang="ja-JP" altLang="en-US" dirty="0"/>
          </a:p>
        </p:txBody>
      </p:sp>
      <p:pic>
        <p:nvPicPr>
          <p:cNvPr id="5122" name="Picture 2" descr="C:\Users\akiratachibana\Desktop\original (3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34"/>
            <a:ext cx="8244000" cy="463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2"/>
          <p:cNvSpPr/>
          <p:nvPr/>
        </p:nvSpPr>
        <p:spPr>
          <a:xfrm>
            <a:off x="1979712" y="188640"/>
            <a:ext cx="518457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03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600" dirty="0"/>
              <a:t>もう別れた以上、</a:t>
            </a:r>
            <a:r>
              <a:rPr lang="ja-JP" altLang="en-US" sz="3600" dirty="0"/>
              <a:t>邪魔しに行ったりしてはいけない。</a:t>
            </a:r>
            <a:br>
              <a:rPr lang="en-US" altLang="ja-JP" sz="3600" dirty="0"/>
            </a:br>
            <a:r>
              <a:rPr kumimoji="1" lang="zh-CN" altLang="en-US" sz="3200" dirty="0"/>
              <a:t>分开 </a:t>
            </a:r>
            <a:r>
              <a:rPr lang="ja-JP" altLang="en-US" sz="3200" dirty="0"/>
              <a:t>別（わか）れる　</a:t>
            </a:r>
            <a:r>
              <a:rPr kumimoji="1" lang="zh-CN" altLang="en-US" sz="3200" dirty="0"/>
              <a:t>打搅</a:t>
            </a:r>
            <a:r>
              <a:rPr kumimoji="1" lang="ja-JP" altLang="en-US" sz="3200" dirty="0"/>
              <a:t>　邪魔（じゃま）する</a:t>
            </a:r>
          </a:p>
        </p:txBody>
      </p:sp>
      <p:pic>
        <p:nvPicPr>
          <p:cNvPr id="1026" name="Picture 2" descr="C:\Users\akira\Desktop\R033977844f873e8cbc1e305ee158161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229600" cy="43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611560" y="116632"/>
            <a:ext cx="784887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91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你既然来了，就别走了。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来た以上，ここにいなさい．</a:t>
            </a:r>
            <a:endParaRPr kumimoji="1" lang="ja-JP" altLang="en-US" dirty="0"/>
          </a:p>
        </p:txBody>
      </p:sp>
      <p:pic>
        <p:nvPicPr>
          <p:cNvPr id="4098" name="Picture 2" descr="C:\Users\akira\Desktop\7f4172b8eaada63dbbfc0e0de1970cee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6732000" cy="446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484784"/>
            <a:ext cx="475252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1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既然有了先例，我们也照样做就是了。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前例（ぜんれい）がある以上，私たちもそのとおりにするだけだ．</a:t>
            </a:r>
            <a:endParaRPr kumimoji="1" lang="ja-JP" altLang="en-US" dirty="0"/>
          </a:p>
        </p:txBody>
      </p:sp>
      <p:pic>
        <p:nvPicPr>
          <p:cNvPr id="5122" name="Picture 2" descr="C:\Users\akira\Desktop\E5898DE4BE8BE8B88FE8A5B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55784"/>
            <a:ext cx="6696000" cy="37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1628800"/>
            <a:ext cx="8136904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440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既然大家选了你，你就别推了。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みんながあなたを選んだ以上は，あなたは辞退（じたい）するな．</a:t>
            </a:r>
            <a:endParaRPr kumimoji="1" lang="ja-JP" altLang="en-US" dirty="0"/>
          </a:p>
        </p:txBody>
      </p:sp>
      <p:pic>
        <p:nvPicPr>
          <p:cNvPr id="6146" name="Picture 2" descr="C:\Users\akira\Desktop\headImageSP192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55642"/>
            <a:ext cx="5904000" cy="39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556792"/>
            <a:ext cx="8064896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1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～かどうか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0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ja-JP" dirty="0"/>
              <a:t>《</a:t>
            </a:r>
            <a:r>
              <a:rPr lang="zh-CN" altLang="en-US" dirty="0"/>
              <a:t>是否</a:t>
            </a:r>
            <a:r>
              <a:rPr lang="en-US" altLang="zh-CN" dirty="0"/>
              <a:t>……</a:t>
            </a:r>
            <a:r>
              <a:rPr lang="zh-CN" altLang="en-US" dirty="0"/>
              <a:t>、有没有</a:t>
            </a:r>
            <a:r>
              <a:rPr lang="en-US" altLang="zh-CN" dirty="0"/>
              <a:t>……</a:t>
            </a:r>
            <a:r>
              <a:rPr kumimoji="1" lang="en-US" altLang="ja-JP" dirty="0"/>
              <a:t>》</a:t>
            </a:r>
          </a:p>
          <a:p>
            <a:pPr marL="0" indent="0">
              <a:buNone/>
            </a:pPr>
            <a:r>
              <a:rPr lang="zh-TW" altLang="en-US" dirty="0"/>
              <a:t>不確定前面那個詞的肯定或否定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動詞　　　　行く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形容詞　　美しい　　　　＋</a:t>
            </a:r>
            <a:r>
              <a:rPr kumimoji="1" lang="ja-JP" altLang="en-US" dirty="0" err="1"/>
              <a:t>か</a:t>
            </a:r>
            <a:r>
              <a:rPr kumimoji="1" lang="ja-JP" altLang="en-US" dirty="0"/>
              <a:t>どうか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形容動詞　きれい</a:t>
            </a:r>
            <a:r>
              <a:rPr lang="ja-JP" altLang="en-US" strike="dblStrike" dirty="0"/>
              <a:t>だ</a:t>
            </a:r>
            <a:endParaRPr lang="en-US" altLang="ja-JP" strike="dblStrike" dirty="0"/>
          </a:p>
          <a:p>
            <a:pPr marL="0" indent="0">
              <a:buNone/>
            </a:pPr>
            <a:r>
              <a:rPr kumimoji="1" lang="ja-JP" altLang="en-US" dirty="0"/>
              <a:t>名詞　　　　日本人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・鈴木さんは忙しいですから、パーティーにくるかど   うか、分かりません。</a:t>
            </a:r>
            <a:endParaRPr lang="en-US" altLang="ja-JP" dirty="0"/>
          </a:p>
          <a:p>
            <a:pPr marL="0" indent="0">
              <a:buNone/>
            </a:pPr>
            <a:r>
              <a:rPr lang="zh-CN" altLang="en-US" dirty="0"/>
              <a:t> 铃木</a:t>
            </a:r>
            <a:r>
              <a:rPr lang="ja-JP" altLang="en-US" dirty="0"/>
              <a:t>先生很忙，不知道能不能来聚会。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1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間接疑問文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①疑問詞（何・どこ・いつ・・・）がある場合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どこが難しいですか？＋分からない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⇒どこが難しい</a:t>
            </a:r>
            <a:r>
              <a:rPr lang="ja-JP" altLang="en-US" u="sng" dirty="0"/>
              <a:t>か</a:t>
            </a:r>
            <a:r>
              <a:rPr lang="ja-JP" altLang="en-US" dirty="0"/>
              <a:t>分からない。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何</a:t>
            </a:r>
            <a:r>
              <a:rPr lang="ja-JP" altLang="en-US" dirty="0"/>
              <a:t>を準備しますか</a:t>
            </a:r>
            <a:r>
              <a:rPr kumimoji="1" lang="ja-JP" altLang="en-US" dirty="0"/>
              <a:t>？＋考える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⇒何を準備する</a:t>
            </a:r>
            <a:r>
              <a:rPr lang="ja-JP" altLang="en-US" u="sng" dirty="0"/>
              <a:t>か</a:t>
            </a:r>
            <a:r>
              <a:rPr lang="ja-JP" altLang="en-US" dirty="0"/>
              <a:t>考える。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②疑問詞がない場合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今日は学校に行きますか？＋分からない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⇒今日は学校に行く</a:t>
            </a:r>
            <a:r>
              <a:rPr lang="ja-JP" altLang="en-US" u="sng" dirty="0"/>
              <a:t>かどうか</a:t>
            </a:r>
            <a:r>
              <a:rPr lang="ja-JP" altLang="en-US" dirty="0"/>
              <a:t>分からない。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これは必要ですか？＋考える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⇒これが必要</a:t>
            </a:r>
            <a:r>
              <a:rPr lang="ja-JP" altLang="en-US" u="sng" dirty="0"/>
              <a:t>かどうか</a:t>
            </a:r>
            <a:r>
              <a:rPr lang="ja-JP" altLang="en-US" dirty="0"/>
              <a:t>考える。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334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注意</a:t>
            </a:r>
            <a:r>
              <a:rPr kumimoji="1" lang="en-US" altLang="ja-JP" dirty="0"/>
              <a:t>】</a:t>
            </a:r>
            <a:r>
              <a:rPr kumimoji="1" lang="ja-JP" altLang="en-US" dirty="0"/>
              <a:t>後ろに来る助詞の「が」「を」は会話ではよく省略される。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788000"/>
          </a:xfrm>
        </p:spPr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山田さんがいつ来るか（を）知っていますか？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山田さんが来るかどうか（を）知っていますか？</a:t>
            </a:r>
            <a:endParaRPr kumimoji="1" lang="en-US" altLang="ja-JP" dirty="0"/>
          </a:p>
        </p:txBody>
      </p:sp>
      <p:pic>
        <p:nvPicPr>
          <p:cNvPr id="1026" name="Picture 2" descr="C:\Users\akira\Desktop\06-01-191123-Liste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35696" y="1628800"/>
            <a:ext cx="5040000" cy="32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520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注意</a:t>
            </a:r>
            <a:r>
              <a:rPr lang="en-US" altLang="ja-JP" dirty="0"/>
              <a:t>】</a:t>
            </a:r>
            <a:r>
              <a:rPr lang="ja-JP" altLang="en-US" dirty="0"/>
              <a:t>前の主語は「が」になることが多い（「は」の時もある）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あなたは誰と来ましたか？＋ 教えてください＝</a:t>
            </a:r>
            <a:r>
              <a:rPr lang="ja-JP" altLang="en-US" u="sng" dirty="0"/>
              <a:t>あなたが誰と来た</a:t>
            </a:r>
            <a:r>
              <a:rPr lang="ja-JP" altLang="en-US" dirty="0"/>
              <a:t>か教えてください。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山田さんは来ますか？＋（あなたは）知っていますか？＝（あなたは）</a:t>
            </a:r>
            <a:r>
              <a:rPr lang="ja-JP" altLang="en-US" u="sng" dirty="0"/>
              <a:t>山田さんが来る</a:t>
            </a:r>
            <a:r>
              <a:rPr lang="ja-JP" altLang="en-US" dirty="0"/>
              <a:t>かどうか知っていますか？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691680" y="3861048"/>
            <a:ext cx="39600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6012160" y="4978491"/>
            <a:ext cx="39600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akira\Desktop\11003_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27584"/>
            <a:ext cx="3096000" cy="198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71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１．はい、洗わされました。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kumimoji="1" lang="ja-JP" altLang="en-US" dirty="0"/>
              <a:t>いいえ、洗わされませんでした。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２．はい、掃除させられました。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いいえ、掃除させられませんでした。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３．はい、習わされました。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kumimoji="1" lang="ja-JP" altLang="en-US" dirty="0"/>
              <a:t>いいえ、習わされませんでした。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４．はい、勉強させられました。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いいえ、勉強させられませんでした。</a:t>
            </a:r>
            <a:endParaRPr kumimoji="1" lang="ja-JP" altLang="en-US" dirty="0"/>
          </a:p>
        </p:txBody>
      </p:sp>
      <p:pic>
        <p:nvPicPr>
          <p:cNvPr id="4" name="図 3" descr="C:\Users\akiratachibana\Documents\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188640"/>
            <a:ext cx="5573224" cy="26831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0253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48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今日はどうしましょうか？＋考えています。</a:t>
            </a:r>
            <a:br>
              <a:rPr kumimoji="1" lang="en-US" altLang="ja-JP" dirty="0"/>
            </a:br>
            <a:r>
              <a:rPr kumimoji="1" lang="ja-JP" altLang="en-US" dirty="0"/>
              <a:t>⇒今日はどうしようか考えている。</a:t>
            </a:r>
          </a:p>
        </p:txBody>
      </p:sp>
      <p:pic>
        <p:nvPicPr>
          <p:cNvPr id="1026" name="Picture 2" descr="C:\Users\akira\Desktop\picture_pc_6b8c9f3d7930a9bd9d61ad488e2394a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65440"/>
            <a:ext cx="3419544" cy="48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1475656" y="1340768"/>
            <a:ext cx="684076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9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20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会社に行きますか？＋迷っています。⇒会社に行くかどうか迷っている。</a:t>
            </a:r>
            <a:br>
              <a:rPr kumimoji="1" lang="en-US" altLang="ja-JP" dirty="0"/>
            </a:br>
            <a:r>
              <a:rPr lang="ja-JP" altLang="en-US" dirty="0"/>
              <a:t>迷（まよ）う　犹豫</a:t>
            </a:r>
            <a:endParaRPr kumimoji="1" lang="ja-JP" altLang="en-US" dirty="0"/>
          </a:p>
        </p:txBody>
      </p:sp>
      <p:pic>
        <p:nvPicPr>
          <p:cNvPr id="2051" name="Picture 3" descr="C:\Users\akira\Desktop\d7bd462da86d38a638a6a3ffbf18556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8244000" cy="463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 4"/>
          <p:cNvSpPr/>
          <p:nvPr/>
        </p:nvSpPr>
        <p:spPr>
          <a:xfrm>
            <a:off x="1481320" y="836712"/>
            <a:ext cx="698477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33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どちらに行きますか？＋迷っています。⇒どちらに行くか迷っています。</a:t>
            </a:r>
          </a:p>
        </p:txBody>
      </p:sp>
      <p:pic>
        <p:nvPicPr>
          <p:cNvPr id="4098" name="Picture 2" descr="C:\Users\akira\Desktop\branch-1290017_960_72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416000" cy="522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1619672" y="871604"/>
            <a:ext cx="65527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43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6000"/>
          </a:xfrm>
        </p:spPr>
        <p:txBody>
          <a:bodyPr>
            <a:noAutofit/>
          </a:bodyPr>
          <a:lstStyle/>
          <a:p>
            <a:r>
              <a:rPr kumimoji="1" lang="ja-JP" altLang="en-US" sz="3200" dirty="0"/>
              <a:t>彼は結婚していますか？＋考えています</a:t>
            </a:r>
            <a:br>
              <a:rPr kumimoji="1" lang="en-US" altLang="ja-JP" sz="3200" dirty="0"/>
            </a:br>
            <a:r>
              <a:rPr kumimoji="1" lang="ja-JP" altLang="en-US" sz="3200" dirty="0"/>
              <a:t>⇒彼が結婚しているかどうか考えています。</a:t>
            </a:r>
          </a:p>
        </p:txBody>
      </p:sp>
      <p:pic>
        <p:nvPicPr>
          <p:cNvPr id="3074" name="Picture 2" descr="C:\Users\akira\Desktop\1362567631289_0_150821140710454_700x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344000" cy="488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1187624" y="980728"/>
            <a:ext cx="7416824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27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食べてもいいかどうか、迷っています。</a:t>
            </a:r>
            <a:br>
              <a:rPr kumimoji="1" lang="en-US" altLang="ja-JP" dirty="0"/>
            </a:br>
            <a:r>
              <a:rPr kumimoji="1" lang="ja-JP" altLang="en-US" dirty="0"/>
              <a:t>迷（まよ）う　</a:t>
            </a:r>
            <a:r>
              <a:rPr kumimoji="1" lang="zh-CN" altLang="en-US" dirty="0"/>
              <a:t>犹豫</a:t>
            </a:r>
            <a:endParaRPr kumimoji="1" lang="ja-JP" altLang="en-US" dirty="0"/>
          </a:p>
        </p:txBody>
      </p:sp>
      <p:pic>
        <p:nvPicPr>
          <p:cNvPr id="7170" name="Picture 2" descr="C:\Users\akiratachibana\Desktop\original (4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35"/>
            <a:ext cx="8136000" cy="457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2"/>
          <p:cNvSpPr/>
          <p:nvPr/>
        </p:nvSpPr>
        <p:spPr>
          <a:xfrm>
            <a:off x="467544" y="188640"/>
            <a:ext cx="835292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506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主人の手に乗るかどうか、迷っています。</a:t>
            </a:r>
          </a:p>
        </p:txBody>
      </p:sp>
      <p:pic>
        <p:nvPicPr>
          <p:cNvPr id="8194" name="Picture 2" descr="C:\Users\akiratachibana\Desktop\medium (1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1"/>
            <a:ext cx="8208000" cy="46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2"/>
          <p:cNvSpPr/>
          <p:nvPr/>
        </p:nvSpPr>
        <p:spPr>
          <a:xfrm>
            <a:off x="611560" y="188640"/>
            <a:ext cx="8064896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5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600" dirty="0"/>
              <a:t>女の人は泣いて、男の人は笑っている。何があったのか分からない。</a:t>
            </a:r>
            <a:r>
              <a:rPr kumimoji="1" lang="zh-CN" altLang="en-US" sz="3600" dirty="0"/>
              <a:t>   </a:t>
            </a:r>
            <a:r>
              <a:rPr kumimoji="1" lang="ja-JP" altLang="en-US" sz="3600" dirty="0"/>
              <a:t>泣く　</a:t>
            </a:r>
            <a:r>
              <a:rPr kumimoji="1" lang="zh-CN" altLang="en-US" sz="3600" dirty="0"/>
              <a:t>哭</a:t>
            </a:r>
            <a:endParaRPr kumimoji="1" lang="ja-JP" altLang="en-US" sz="3600" dirty="0"/>
          </a:p>
        </p:txBody>
      </p:sp>
      <p:pic>
        <p:nvPicPr>
          <p:cNvPr id="10242" name="Picture 2" descr="C:\Users\akiratachibana\Desktop\新しいフォルダー (2)\medium (1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44000" cy="483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2"/>
          <p:cNvSpPr/>
          <p:nvPr/>
        </p:nvSpPr>
        <p:spPr>
          <a:xfrm>
            <a:off x="611560" y="260648"/>
            <a:ext cx="792088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507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どのように抱き合うか、迷っています。</a:t>
            </a:r>
            <a:br>
              <a:rPr kumimoji="1" lang="en-US" altLang="ja-JP" dirty="0"/>
            </a:br>
            <a:r>
              <a:rPr lang="ja-JP" altLang="en-US" dirty="0"/>
              <a:t>抱き合う（だきあう）　</a:t>
            </a:r>
            <a:r>
              <a:rPr lang="zh-CN" altLang="en-US" dirty="0"/>
              <a:t>拥抱</a:t>
            </a:r>
            <a:endParaRPr kumimoji="1" lang="ja-JP" altLang="en-US" dirty="0"/>
          </a:p>
        </p:txBody>
      </p:sp>
      <p:pic>
        <p:nvPicPr>
          <p:cNvPr id="9218" name="Picture 2" descr="C:\Users\akiratachibana\Desktop\original (5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80000" cy="46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539552" y="260648"/>
            <a:ext cx="799288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5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 descr="C:\Users\akiratachibana\Documents\7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8136" y="225072"/>
            <a:ext cx="7308000" cy="385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図 4" descr="C:\Users\akiratachibana\Documents\8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4077072"/>
            <a:ext cx="7560000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660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2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/>
              <a:t>１．一年後も日本語を勉強しているかどうか分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かりません。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２．五年後、何をしているか分かりません。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３．どんな夢（ゆめ）を見たか、覚えていません。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４．結婚するかどうか、分かりません。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５．宇宙人（うちゅうじん）がいるかどうか分かり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ません。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６．人が月（つき）に住めるかどうか分かりませ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kumimoji="1" lang="ja-JP" altLang="en-US" dirty="0"/>
              <a:t>ん。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073188" y="1577933"/>
            <a:ext cx="74888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1076085" y="2658053"/>
            <a:ext cx="698477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40509" y="3162109"/>
            <a:ext cx="770400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073188" y="3804955"/>
            <a:ext cx="604867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076085" y="4379596"/>
            <a:ext cx="7524000" cy="10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040509" y="5387596"/>
            <a:ext cx="7380000" cy="93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41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５．はい、させられました。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いいえ、させられませんでした。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６．はい、食べさせられました。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いいえ、食べさせられませんでした。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７．はい、手伝わされました。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いいえ、手伝わされませんでした。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８．はい、行かされました。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いいえ、行かされませんでした。</a:t>
            </a:r>
            <a:endParaRPr kumimoji="1" lang="ja-JP" altLang="en-US" dirty="0"/>
          </a:p>
        </p:txBody>
      </p:sp>
      <p:pic>
        <p:nvPicPr>
          <p:cNvPr id="5" name="図 4" descr="C:\Users\akiratachibana\Documents\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0"/>
            <a:ext cx="5573224" cy="26831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9497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C:\Users\akiratachibana\Documents\11.jpg"/>
          <p:cNvPicPr/>
          <p:nvPr/>
        </p:nvPicPr>
        <p:blipFill rotWithShape="1">
          <a:blip r:embed="rId2" cstate="print"/>
          <a:srcRect l="33782" t="7298" r="15441" b="21691"/>
          <a:stretch/>
        </p:blipFill>
        <p:spPr bwMode="auto">
          <a:xfrm rot="16200000">
            <a:off x="1526693" y="-46076"/>
            <a:ext cx="6185928" cy="62871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6110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 descr="C:\Users\akiratachibana\Documents\11.jpg"/>
          <p:cNvPicPr/>
          <p:nvPr/>
        </p:nvPicPr>
        <p:blipFill rotWithShape="1">
          <a:blip r:embed="rId2" cstate="print"/>
          <a:srcRect l="19347" t="7298" r="68688" b="14772"/>
          <a:stretch/>
        </p:blipFill>
        <p:spPr bwMode="auto">
          <a:xfrm rot="16200000">
            <a:off x="3836718" y="-2399847"/>
            <a:ext cx="1457643" cy="68998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120914" cy="151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7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関係　关系　　　　　考察する　考察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データ　资料　　　　宗教　宗教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予測</a:t>
            </a:r>
            <a:r>
              <a:rPr lang="ja-JP" altLang="en-US" dirty="0"/>
              <a:t>する　预料　　解明する　解开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測定</a:t>
            </a:r>
            <a:r>
              <a:rPr lang="ja-JP" altLang="en-US" dirty="0"/>
              <a:t>する　测量　　効果的　有效的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計算</a:t>
            </a:r>
            <a:r>
              <a:rPr lang="ja-JP" altLang="en-US" dirty="0"/>
              <a:t>する　计算　　結果　结果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47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１．人間関係（にんげんかんけい）に</a:t>
            </a:r>
            <a:r>
              <a:rPr lang="ja-JP" altLang="en-US" dirty="0"/>
              <a:t>おいて何（なに）が問題（もんだい）か考察（こうさつ）する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２．現在（げんざい）何（なに）がわかっていないか考（かんが）えなければならない。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３</a:t>
            </a:r>
            <a:r>
              <a:rPr lang="ja-JP" altLang="en-US" dirty="0"/>
              <a:t>．新（あたら）しい</a:t>
            </a:r>
            <a:r>
              <a:rPr kumimoji="1" lang="ja-JP" altLang="en-US" dirty="0"/>
              <a:t>データ</a:t>
            </a:r>
            <a:r>
              <a:rPr lang="ja-JP" altLang="en-US" dirty="0"/>
              <a:t>が必要（ひつよう）か</a:t>
            </a:r>
            <a:r>
              <a:rPr kumimoji="1" lang="ja-JP" altLang="en-US" dirty="0"/>
              <a:t>どうかきいてみる。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４．それが宗教（しゅうきょう）と呼（よ）べるかどうかいまも議論（ぎろん）が続（つづ）いている。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５．どう</a:t>
            </a:r>
            <a:r>
              <a:rPr lang="ja-JP" altLang="en-US" dirty="0"/>
              <a:t>すれば地震（じしん）が予測（よそく）できる</a:t>
            </a:r>
            <a:r>
              <a:rPr kumimoji="1" lang="ja-JP" altLang="en-US" dirty="0"/>
              <a:t>か</a:t>
            </a:r>
            <a:r>
              <a:rPr lang="ja-JP" altLang="en-US" dirty="0"/>
              <a:t>まだ解明（かいめい）されて</a:t>
            </a:r>
            <a:r>
              <a:rPr kumimoji="1" lang="ja-JP" altLang="en-US" dirty="0"/>
              <a:t>いない。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467544" y="1556792"/>
            <a:ext cx="799288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467544" y="2420888"/>
            <a:ext cx="799288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67544" y="3212976"/>
            <a:ext cx="799288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467544" y="4077072"/>
            <a:ext cx="8064896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467544" y="4869160"/>
            <a:ext cx="799288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83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６</a:t>
            </a:r>
            <a:r>
              <a:rPr lang="ja-JP" altLang="en-US" dirty="0"/>
              <a:t>．実験（じっけん）に新（あたら）しい技術（ぎじゅつ）を使（つか）うか</a:t>
            </a:r>
            <a:r>
              <a:rPr kumimoji="1" lang="ja-JP" altLang="en-US" dirty="0"/>
              <a:t>どう</a:t>
            </a:r>
            <a:r>
              <a:rPr lang="ja-JP" altLang="en-US" dirty="0"/>
              <a:t>か決（き）め</a:t>
            </a:r>
            <a:r>
              <a:rPr kumimoji="1" lang="ja-JP" altLang="en-US" dirty="0"/>
              <a:t>なければならない。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７．</a:t>
            </a:r>
            <a:r>
              <a:rPr lang="en-US" altLang="ja-JP" dirty="0"/>
              <a:t>A</a:t>
            </a:r>
            <a:r>
              <a:rPr lang="ja-JP" altLang="en-US" dirty="0"/>
              <a:t>が</a:t>
            </a:r>
            <a:r>
              <a:rPr lang="en-US" altLang="ja-JP" dirty="0"/>
              <a:t>B</a:t>
            </a:r>
            <a:r>
              <a:rPr lang="ja-JP" altLang="en-US" dirty="0"/>
              <a:t>より長（なが）いかどうか測定（そくてい）している。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８．</a:t>
            </a:r>
            <a:r>
              <a:rPr lang="ja-JP" altLang="en-US" dirty="0"/>
              <a:t>どの方法（ほうほう）が最（もっと）も効果的（こうかてき）か調（しら）べる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９．どのように計算（けいさん）したらいいかまったくわからない。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10</a:t>
            </a:r>
            <a:r>
              <a:rPr kumimoji="1" lang="ja-JP" altLang="en-US" dirty="0" err="1"/>
              <a:t>．</a:t>
            </a:r>
            <a:r>
              <a:rPr kumimoji="1" lang="ja-JP" altLang="en-US" dirty="0"/>
              <a:t>それ</a:t>
            </a:r>
            <a:r>
              <a:rPr lang="ja-JP" altLang="en-US" dirty="0"/>
              <a:t>が正（ただ）しい結果（けっか）か</a:t>
            </a:r>
            <a:r>
              <a:rPr kumimoji="1" lang="ja-JP" altLang="en-US" dirty="0"/>
              <a:t>どう</a:t>
            </a:r>
            <a:r>
              <a:rPr lang="ja-JP" altLang="en-US" dirty="0"/>
              <a:t>か確（たし）かめて</a:t>
            </a:r>
            <a:r>
              <a:rPr kumimoji="1" lang="ja-JP" altLang="en-US" dirty="0"/>
              <a:t>ほしい。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467544" y="1556792"/>
            <a:ext cx="80648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539552" y="2780928"/>
            <a:ext cx="799288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539552" y="3645024"/>
            <a:ext cx="799288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39552" y="4365104"/>
            <a:ext cx="799288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539552" y="5157192"/>
            <a:ext cx="799288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53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ja-JP" dirty="0"/>
            </a:br>
            <a:r>
              <a:rPr lang="ja-JP" altLang="ja-JP" dirty="0"/>
              <a:t>≪</a:t>
            </a:r>
            <a:r>
              <a:rPr lang="en-US" altLang="ja-JP" dirty="0"/>
              <a:t>V</a:t>
            </a:r>
            <a:r>
              <a:rPr lang="ja-JP" altLang="ja-JP" b="1" dirty="0"/>
              <a:t>ておく</a:t>
            </a:r>
            <a:r>
              <a:rPr lang="ja-JP" altLang="ja-JP" dirty="0"/>
              <a:t>≫</a:t>
            </a:r>
            <a:br>
              <a:rPr lang="en-US" altLang="ja-JP" dirty="0"/>
            </a:br>
            <a:r>
              <a:rPr lang="ja-JP" altLang="en-US" dirty="0"/>
              <a:t>（会話</a:t>
            </a:r>
            <a:r>
              <a:rPr lang="en-US" altLang="ja-JP" dirty="0"/>
              <a:t>)V</a:t>
            </a:r>
            <a:r>
              <a:rPr lang="ja-JP" altLang="en-US" dirty="0"/>
              <a:t>とく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Ⅰ</a:t>
            </a:r>
            <a:r>
              <a:rPr lang="ja-JP" altLang="en-US" dirty="0"/>
              <a:t>　話す　　⇒　話しておく（話しとく）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書く　　⇒　書いておく（書いとく）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読む　　⇒　読んでおく（読んどく）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Ⅱ</a:t>
            </a:r>
            <a:r>
              <a:rPr lang="ja-JP" altLang="en-US" dirty="0"/>
              <a:t>　食べる　⇒　食べておく（食べとく）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見る　　⇒　見ておく（見とく）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Ⅲ</a:t>
            </a:r>
            <a:r>
              <a:rPr lang="ja-JP" altLang="en-US" dirty="0"/>
              <a:t>　　する　　⇒　しておく（しとく）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来る　　⇒　来ておく（来とく）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7958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ja-JP" dirty="0"/>
            </a:br>
            <a:r>
              <a:rPr lang="ja-JP" altLang="ja-JP" dirty="0"/>
              <a:t>お客さんが来るから、掃除しておきましょう。</a:t>
            </a:r>
            <a:r>
              <a:rPr lang="ja-JP" altLang="en-US" sz="1200" dirty="0"/>
              <a:t>参考：</a:t>
            </a:r>
            <a:r>
              <a:rPr lang="en-US" altLang="ja-JP" sz="1200" dirty="0"/>
              <a:t>https://www.sigure.tw/learn-japanese/grammar/n4/20.php</a:t>
            </a:r>
            <a:br>
              <a:rPr lang="ja-JP" altLang="ja-JP" sz="1200" dirty="0"/>
            </a:br>
            <a:endParaRPr kumimoji="1" lang="ja-JP" altLang="en-US" sz="1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ja-JP" dirty="0"/>
              <a:t>①</a:t>
            </a:r>
            <a:r>
              <a:rPr lang="ja-JP" altLang="en-US" dirty="0"/>
              <a:t>為了某目的而預先做好某動作（事前</a:t>
            </a:r>
            <a:r>
              <a:rPr lang="ja-JP" altLang="en-US" u="sng" dirty="0"/>
              <a:t>準備</a:t>
            </a:r>
            <a:r>
              <a:rPr lang="ja-JP" altLang="en-US" dirty="0"/>
              <a:t>）　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　　　　　　　　　　　　　　事先</a:t>
            </a:r>
            <a:r>
              <a:rPr lang="en-US" altLang="ja-JP" dirty="0"/>
              <a:t>...</a:t>
            </a:r>
            <a:r>
              <a:rPr lang="ja-JP" altLang="en-US" dirty="0"/>
              <a:t>；先</a:t>
            </a:r>
            <a:r>
              <a:rPr lang="en-US" altLang="ja-JP" dirty="0"/>
              <a:t>...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Picture 2" descr="C:\Users\akiratachibana\Desktop\18課資料\original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2362"/>
            <a:ext cx="5868000" cy="44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959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2" name="Picture 2" descr="C:\Users\akiratachibana\Desktop\yjimag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0648"/>
            <a:ext cx="4436085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11560" y="4941168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明日のために教科書をかばんに入れておきましょう。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539552" y="4941168"/>
            <a:ext cx="7776864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47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ja-JP" dirty="0"/>
            </a:br>
            <a:r>
              <a:rPr kumimoji="1" lang="ja-JP" altLang="en-US" dirty="0"/>
              <a:t>泳ぐ前に、準備体操（じゅんびたいそう）をしておこう。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6146" name="Picture 2" descr="C:\Users\akira\Desktop\original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956000" cy="5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683568" y="260648"/>
            <a:ext cx="792088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42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sz="4000" dirty="0"/>
              <a:t>お願いです、開けておいてください。</a:t>
            </a:r>
            <a:br>
              <a:rPr kumimoji="1" lang="en-US" altLang="ja-JP" sz="4000" dirty="0"/>
            </a:br>
            <a:r>
              <a:rPr lang="zh-CN" altLang="en-US" sz="4000" dirty="0"/>
              <a:t>让门一直保持开的状态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ja-JP" dirty="0"/>
              <a:t>②放置不管</a:t>
            </a:r>
            <a:r>
              <a:rPr lang="en-US" altLang="ja-JP" dirty="0"/>
              <a:t>,</a:t>
            </a:r>
            <a:r>
              <a:rPr lang="zh-CN" altLang="en-US" dirty="0"/>
              <a:t>表示让某种状态继续保持下去</a:t>
            </a:r>
            <a:endParaRPr lang="en-US" altLang="ja-JP" dirty="0"/>
          </a:p>
        </p:txBody>
      </p:sp>
      <p:pic>
        <p:nvPicPr>
          <p:cNvPr id="1026" name="Picture 2" descr="C:\Users\akiratachibana\Desktop\origina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3" y="2305003"/>
            <a:ext cx="7416000" cy="41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3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～とはいえ／～とはいっても</a:t>
            </a:r>
            <a:br>
              <a:rPr kumimoji="1" lang="en-US" altLang="ja-JP" dirty="0"/>
            </a:br>
            <a:r>
              <a:rPr kumimoji="1" lang="ja-JP" altLang="en-US" dirty="0"/>
              <a:t>（第</a:t>
            </a:r>
            <a:r>
              <a:rPr kumimoji="1" lang="en-US" altLang="ja-JP" dirty="0"/>
              <a:t>21</a:t>
            </a:r>
            <a:r>
              <a:rPr kumimoji="1" lang="ja-JP" altLang="en-US" dirty="0"/>
              <a:t>課）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556791"/>
            <a:ext cx="8229600" cy="475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ja-JP" dirty="0"/>
              <a:t>《</a:t>
            </a:r>
            <a:r>
              <a:rPr kumimoji="1" lang="ja-JP" altLang="en-US" dirty="0"/>
              <a:t>とはいえ</a:t>
            </a:r>
            <a:r>
              <a:rPr kumimoji="1" lang="en-US" altLang="ja-JP" dirty="0"/>
              <a:t>》</a:t>
            </a:r>
            <a:r>
              <a:rPr kumimoji="1" lang="ja-JP" altLang="en-US" dirty="0"/>
              <a:t>・・・</a:t>
            </a:r>
            <a:r>
              <a:rPr kumimoji="1" lang="zh-CN" altLang="en-US" dirty="0"/>
              <a:t>虽然</a:t>
            </a:r>
            <a:r>
              <a:rPr kumimoji="1" lang="ja-JP" altLang="en-US" dirty="0"/>
              <a:t>～</a:t>
            </a:r>
            <a:r>
              <a:rPr kumimoji="1" lang="zh-CN" altLang="en-US" dirty="0"/>
              <a:t>但是</a:t>
            </a:r>
            <a:r>
              <a:rPr kumimoji="1" lang="ja-JP" altLang="en-US" dirty="0"/>
              <a:t>～、</a:t>
            </a:r>
            <a:r>
              <a:rPr kumimoji="1" lang="zh-CN" altLang="en-US" dirty="0"/>
              <a:t>尽管</a:t>
            </a:r>
            <a:r>
              <a:rPr lang="ja-JP" altLang="en-US" dirty="0"/>
              <a:t>～</a:t>
            </a:r>
            <a:r>
              <a:rPr kumimoji="1" lang="zh-CN" altLang="en-US" dirty="0"/>
              <a:t>却</a:t>
            </a:r>
            <a:r>
              <a:rPr kumimoji="1" lang="ja-JP" altLang="en-US" dirty="0"/>
              <a:t>～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動詞　　　　行く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形容詞　　　美しい　　　　＋とはいえ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形容動詞　きれい（だ）　　　とはいっても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名詞　　　　人（だ）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○彼は有名だとはいえ、本当は悪いこともたくさん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している。（</a:t>
            </a:r>
            <a:r>
              <a:rPr lang="zh-CN" altLang="en-US" dirty="0"/>
              <a:t>前后句的主体应该是同一个</a:t>
            </a:r>
            <a:r>
              <a:rPr lang="ja-JP" altLang="en-US" dirty="0"/>
              <a:t>）</a:t>
            </a:r>
            <a:endParaRPr lang="zh-CN" altLang="en-US" dirty="0"/>
          </a:p>
          <a:p>
            <a:pPr marL="0" indent="0">
              <a:buNone/>
            </a:pPr>
            <a:r>
              <a:rPr kumimoji="1" lang="en-US" altLang="ja-JP" dirty="0"/>
              <a:t>×</a:t>
            </a:r>
            <a:r>
              <a:rPr kumimoji="1" lang="ja-JP" altLang="en-US" u="sng" dirty="0"/>
              <a:t>彼は</a:t>
            </a:r>
            <a:r>
              <a:rPr kumimoji="1" lang="ja-JP" altLang="en-US" dirty="0"/>
              <a:t>有名だとはいえ、</a:t>
            </a:r>
            <a:r>
              <a:rPr kumimoji="1" lang="ja-JP" altLang="en-US" u="sng" dirty="0"/>
              <a:t>私は</a:t>
            </a:r>
            <a:r>
              <a:rPr kumimoji="1" lang="ja-JP" altLang="en-US" dirty="0"/>
              <a:t>全然尊敬していない。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　　　　</a:t>
            </a:r>
            <a:r>
              <a:rPr lang="zh-CN" altLang="en-US" dirty="0"/>
              <a:t>                          </a:t>
            </a:r>
            <a:r>
              <a:rPr lang="ja-JP" altLang="en-US" dirty="0"/>
              <a:t>尊敬・・・</a:t>
            </a:r>
            <a:r>
              <a:rPr lang="zh-CN" altLang="en-US" dirty="0"/>
              <a:t>尊敬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552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疲れているようです。寝させておきましょう。</a:t>
            </a:r>
          </a:p>
        </p:txBody>
      </p:sp>
      <p:pic>
        <p:nvPicPr>
          <p:cNvPr id="6146" name="Picture 2" descr="C:\Users\akiratachibana\Desktop\yjimageQEMQH67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57" y="260648"/>
            <a:ext cx="3370642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139952" y="5085184"/>
            <a:ext cx="381642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7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一直要上锁。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鍵はいつもかけておきなさい。</a:t>
            </a:r>
          </a:p>
        </p:txBody>
      </p:sp>
      <p:pic>
        <p:nvPicPr>
          <p:cNvPr id="1026" name="Picture 2" descr="C:\Users\akira\Desktop\120552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67886"/>
            <a:ext cx="74676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484784"/>
            <a:ext cx="5400600" cy="683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85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先好好收拾。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大事にしまっておく。</a:t>
            </a:r>
            <a:endParaRPr kumimoji="1" lang="ja-JP" altLang="en-US" dirty="0"/>
          </a:p>
        </p:txBody>
      </p:sp>
      <p:pic>
        <p:nvPicPr>
          <p:cNvPr id="2050" name="Picture 2" descr="C:\Users\akira\Desktop\71NFjrpiFrL._AC_SX466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5472000" cy="434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1484784"/>
            <a:ext cx="381642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91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请先放开。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放っておいてください。</a:t>
            </a:r>
            <a:endParaRPr kumimoji="1" lang="ja-JP" altLang="en-US" dirty="0"/>
          </a:p>
        </p:txBody>
      </p:sp>
      <p:pic>
        <p:nvPicPr>
          <p:cNvPr id="3074" name="Picture 2" descr="C:\Users\akira\Desktop\7_love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6350000" cy="42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1484784"/>
            <a:ext cx="424847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2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别让机器闲着。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機械を遊ばせておいてはいけない．</a:t>
            </a:r>
            <a:endParaRPr kumimoji="1" lang="ja-JP" altLang="en-US" dirty="0"/>
          </a:p>
        </p:txBody>
      </p:sp>
      <p:pic>
        <p:nvPicPr>
          <p:cNvPr id="4098" name="Picture 2" descr="C:\Users\akira\Desktop\dust_pc01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5832000" cy="43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1556792"/>
            <a:ext cx="633670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1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600" dirty="0"/>
              <a:t>×</a:t>
            </a:r>
            <a:r>
              <a:rPr lang="ja-JP" altLang="en-US" sz="3600" dirty="0"/>
              <a:t>無意志動詞（非意志动词）＋</a:t>
            </a:r>
            <a:r>
              <a:rPr lang="ja-JP" altLang="en-US" sz="3600" dirty="0" err="1"/>
              <a:t>て</a:t>
            </a:r>
            <a:r>
              <a:rPr lang="ja-JP" altLang="en-US" sz="3600" dirty="0"/>
              <a:t>おく</a:t>
            </a:r>
            <a:br>
              <a:rPr lang="en-US" altLang="ja-JP" sz="3600" dirty="0"/>
            </a:br>
            <a:r>
              <a:rPr lang="ja-JP" altLang="en-US" sz="3600" dirty="0"/>
              <a:t>○会社に入る前に、先輩と会っておこう。　会う　</a:t>
            </a:r>
            <a:r>
              <a:rPr lang="zh-CN" altLang="en-US" sz="3600" dirty="0"/>
              <a:t>见面 </a:t>
            </a:r>
            <a:r>
              <a:rPr lang="ja-JP" altLang="en-US" sz="3600" dirty="0"/>
              <a:t>⇒意志動詞</a:t>
            </a:r>
            <a:endParaRPr kumimoji="1" lang="ja-JP" altLang="en-US" sz="3600" dirty="0"/>
          </a:p>
        </p:txBody>
      </p:sp>
      <p:pic>
        <p:nvPicPr>
          <p:cNvPr id="1026" name="Picture 2" descr="C:\Users\akira\Desktop\15243_imag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678894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56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600" dirty="0"/>
              <a:t>×</a:t>
            </a:r>
            <a:r>
              <a:rPr kumimoji="1" lang="ja-JP" altLang="en-US" sz="3600" dirty="0"/>
              <a:t>結婚する前に、いろいろな女性と出会っておこう。</a:t>
            </a:r>
            <a:r>
              <a:rPr lang="ja-JP" altLang="en-US" sz="3600" dirty="0"/>
              <a:t>　出会う　相遇⇒無意志動詞</a:t>
            </a:r>
            <a:endParaRPr kumimoji="1" lang="ja-JP" altLang="en-US" sz="3600" dirty="0"/>
          </a:p>
        </p:txBody>
      </p:sp>
      <p:pic>
        <p:nvPicPr>
          <p:cNvPr id="2050" name="Picture 2" descr="C:\Users\akira\Desktop\君の名は３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920000" cy="44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4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ja-JP" dirty="0"/>
            </a:br>
            <a:r>
              <a:rPr kumimoji="1" lang="en-US" altLang="ja-JP" sz="3600" dirty="0"/>
              <a:t>【</a:t>
            </a:r>
            <a:r>
              <a:rPr kumimoji="1" lang="zh-CN" altLang="en-US" sz="3600" dirty="0"/>
              <a:t>句子</a:t>
            </a:r>
            <a:r>
              <a:rPr kumimoji="1" lang="en-US" altLang="ja-JP" sz="3600" dirty="0"/>
              <a:t>】</a:t>
            </a:r>
            <a:r>
              <a:rPr kumimoji="1" lang="zh-CN" altLang="en-US" sz="3600" dirty="0"/>
              <a:t> </a:t>
            </a:r>
            <a:r>
              <a:rPr kumimoji="1" lang="ja-JP" altLang="en-US" sz="3600" dirty="0"/>
              <a:t>「～</a:t>
            </a:r>
            <a:r>
              <a:rPr kumimoji="1" lang="ja-JP" altLang="en-US" sz="3600" dirty="0" err="1"/>
              <a:t>て</a:t>
            </a:r>
            <a:r>
              <a:rPr kumimoji="1" lang="ja-JP" altLang="en-US" sz="3600" dirty="0"/>
              <a:t>おいてください」</a:t>
            </a:r>
            <a:br>
              <a:rPr lang="en-US" altLang="ja-JP" sz="3600" dirty="0"/>
            </a:br>
            <a:r>
              <a:rPr lang="en-US" altLang="ja-JP" sz="3600" dirty="0"/>
              <a:t>《</a:t>
            </a:r>
            <a:r>
              <a:rPr lang="ja-JP" altLang="en-US" sz="3600" dirty="0"/>
              <a:t>請先～好</a:t>
            </a:r>
            <a:r>
              <a:rPr lang="en-US" altLang="ja-JP" sz="3600" dirty="0"/>
              <a:t>》</a:t>
            </a:r>
            <a:r>
              <a:rPr lang="zh-TW" altLang="en-US" sz="3600" dirty="0"/>
              <a:t>通常是用來請對方在某個時間點前，先把某件事情或動作做好</a:t>
            </a:r>
            <a:br>
              <a:rPr lang="en-US" altLang="ja-JP" sz="3600" dirty="0"/>
            </a:b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0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1400" dirty="0"/>
              <a:t>参考：</a:t>
            </a:r>
            <a:r>
              <a:rPr lang="en-US" altLang="ja-JP" sz="1400" dirty="0"/>
              <a:t>https://ja-jp.facebook.com&gt;EIKAN.school&gt;posts</a:t>
            </a:r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ja-JP" altLang="en-US" dirty="0"/>
              <a:t>スーパーで買いたいものがあれば、紙に書い</a:t>
            </a:r>
            <a:r>
              <a:rPr lang="ja-JP" altLang="en-US" u="sng" dirty="0"/>
              <a:t>ておいてください</a:t>
            </a:r>
            <a:r>
              <a:rPr lang="ja-JP" altLang="en-US" dirty="0"/>
              <a:t>。</a:t>
            </a:r>
          </a:p>
          <a:p>
            <a:pPr marL="0" indent="0">
              <a:buNone/>
            </a:pPr>
            <a:r>
              <a:rPr lang="ja-JP" altLang="en-US" dirty="0"/>
              <a:t>如果有想在超市买的东西，请写在纸上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kumimoji="1"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kumimoji="1"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kumimoji="1"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kumimoji="1"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kumimoji="1"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kumimoji="1"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kumimoji="1" lang="ja-JP" altLang="en-US" sz="1400" dirty="0"/>
          </a:p>
        </p:txBody>
      </p:sp>
      <p:pic>
        <p:nvPicPr>
          <p:cNvPr id="1026" name="Picture 2" descr="C:\Users\akira\Desktop\FYI016174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1" y="1916832"/>
            <a:ext cx="4392000" cy="29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772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皆さん、明日までにこの宿題をやっ</a:t>
            </a:r>
            <a:r>
              <a:rPr kumimoji="1" lang="ja-JP" altLang="en-US" u="sng" dirty="0"/>
              <a:t>ておいてください</a:t>
            </a:r>
            <a:r>
              <a:rPr kumimoji="1" lang="ja-JP" altLang="en-US" dirty="0"/>
              <a:t>。</a:t>
            </a:r>
          </a:p>
        </p:txBody>
      </p:sp>
      <p:pic>
        <p:nvPicPr>
          <p:cNvPr id="3074" name="Picture 2" descr="C:\Users\akira\Desktop\0010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32000" cy="5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200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ja-JP" sz="3200" dirty="0"/>
            </a:br>
            <a:br>
              <a:rPr lang="en-US" altLang="ja-JP" sz="3200" dirty="0"/>
            </a:br>
            <a:r>
              <a:rPr lang="en-US" altLang="ja-JP" sz="3200" dirty="0"/>
              <a:t>《</a:t>
            </a:r>
            <a:r>
              <a:rPr lang="zh-CN" altLang="en-US" sz="3200" dirty="0"/>
              <a:t>请维持原有状态</a:t>
            </a:r>
            <a:r>
              <a:rPr lang="en-US" altLang="ja-JP" sz="3200" dirty="0"/>
              <a:t>》</a:t>
            </a:r>
            <a:br>
              <a:rPr lang="en-US" altLang="ja-JP" sz="3200" dirty="0"/>
            </a:br>
            <a:r>
              <a:rPr lang="ja-JP" altLang="en-US" sz="3200" dirty="0"/>
              <a:t>食べ終わったカップラーメンは、机の上にそのまま置い</a:t>
            </a:r>
            <a:r>
              <a:rPr lang="ja-JP" altLang="en-US" sz="3200" u="sng" dirty="0"/>
              <a:t>ておいてください</a:t>
            </a:r>
            <a:r>
              <a:rPr lang="ja-JP" altLang="en-US" sz="3200" dirty="0"/>
              <a:t>。</a:t>
            </a:r>
            <a:br>
              <a:rPr lang="en-US" altLang="ja-JP" sz="3200" dirty="0"/>
            </a:br>
            <a:r>
              <a:rPr lang="ja-JP" altLang="en-US" sz="3200" dirty="0"/>
              <a:t>吃完的泡面，请就那么放在桌子上。</a:t>
            </a:r>
            <a:endParaRPr kumimoji="1" lang="ja-JP" altLang="en-US" sz="3200" dirty="0"/>
          </a:p>
        </p:txBody>
      </p:sp>
      <p:pic>
        <p:nvPicPr>
          <p:cNvPr id="2050" name="Picture 2" descr="C:\Users\akira\Desktop\m5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7632000" cy="4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54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のに（第</a:t>
            </a:r>
            <a:r>
              <a:rPr kumimoji="1" lang="en-US" altLang="ja-JP" dirty="0"/>
              <a:t>22</a:t>
            </a:r>
            <a:r>
              <a:rPr kumimoji="1" lang="ja-JP" altLang="en-US" dirty="0"/>
              <a:t>課）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/>
              <a:t>（意外、不満）・・・</a:t>
            </a:r>
            <a:r>
              <a:rPr lang="zh-CN" altLang="en-US" dirty="0"/>
              <a:t>虽然</a:t>
            </a:r>
            <a:r>
              <a:rPr lang="ja-JP" altLang="en-US" dirty="0"/>
              <a:t>～</a:t>
            </a:r>
            <a:r>
              <a:rPr lang="zh-CN" altLang="en-US" dirty="0"/>
              <a:t>但是</a:t>
            </a:r>
            <a:r>
              <a:rPr lang="ja-JP" altLang="en-US" dirty="0"/>
              <a:t>～、</a:t>
            </a:r>
            <a:r>
              <a:rPr lang="zh-CN" altLang="en-US" dirty="0"/>
              <a:t>尽管</a:t>
            </a:r>
            <a:r>
              <a:rPr lang="ja-JP" altLang="en-US" dirty="0"/>
              <a:t>～</a:t>
            </a:r>
            <a:r>
              <a:rPr lang="zh-CN" altLang="en-US" dirty="0"/>
              <a:t>却</a:t>
            </a:r>
            <a:r>
              <a:rPr lang="ja-JP" altLang="en-US" dirty="0"/>
              <a:t>～</a:t>
            </a:r>
          </a:p>
          <a:p>
            <a:pPr marL="0" indent="0">
              <a:buNone/>
            </a:pPr>
            <a:r>
              <a:rPr lang="ja-JP" altLang="en-US" dirty="0"/>
              <a:t>動詞　　　　行く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形容詞　　美しい　　　＋　　のに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形容動詞　きれい</a:t>
            </a:r>
            <a:r>
              <a:rPr lang="ja-JP" altLang="en-US" u="sng" dirty="0"/>
              <a:t>な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 dirty="0"/>
              <a:t>名詞　　　　春</a:t>
            </a:r>
            <a:r>
              <a:rPr lang="ja-JP" altLang="en-US" u="sng" dirty="0"/>
              <a:t>な</a:t>
            </a:r>
            <a:endParaRPr lang="en-US" altLang="ja-JP" u="sng" dirty="0"/>
          </a:p>
          <a:p>
            <a:pPr marL="0" indent="0">
              <a:buNone/>
            </a:pPr>
            <a:endParaRPr lang="en-US" altLang="ja-JP" u="sng" dirty="0"/>
          </a:p>
          <a:p>
            <a:pPr marL="0" indent="0">
              <a:buNone/>
            </a:pPr>
            <a:r>
              <a:rPr lang="ja-JP" altLang="en-US" dirty="0"/>
              <a:t>・あんなに言ったのに、どうして宿題をしてこなかったんですか。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7470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おろす</a:t>
            </a:r>
            <a:r>
              <a:rPr kumimoji="1" lang="zh-CN" altLang="en-US" dirty="0"/>
              <a:t> </a:t>
            </a:r>
            <a:r>
              <a:rPr kumimoji="1" lang="ja-JP" altLang="en-US" dirty="0"/>
              <a:t>　</a:t>
            </a:r>
            <a:r>
              <a:rPr kumimoji="1" lang="zh-CN" altLang="en-US" dirty="0"/>
              <a:t>提取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借（か）り</a:t>
            </a:r>
            <a:r>
              <a:rPr lang="ja-JP" altLang="en-US" dirty="0" err="1"/>
              <a:t>る</a:t>
            </a:r>
            <a:r>
              <a:rPr lang="zh-CN" altLang="en-US" dirty="0"/>
              <a:t>  </a:t>
            </a:r>
            <a:r>
              <a:rPr lang="ja-JP" altLang="en-US" dirty="0"/>
              <a:t>　</a:t>
            </a:r>
            <a:r>
              <a:rPr lang="zh-CN" altLang="en-US" dirty="0"/>
              <a:t>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保険（ほけん）</a:t>
            </a:r>
            <a:r>
              <a:rPr kumimoji="1" lang="zh-CN" altLang="en-US" dirty="0"/>
              <a:t>     保险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家具（かぐ）</a:t>
            </a:r>
            <a:r>
              <a:rPr lang="zh-CN" altLang="en-US" dirty="0"/>
              <a:t>     家具</a:t>
            </a:r>
            <a:endParaRPr lang="en-US" altLang="zh-CN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カタログ　商品目录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そのまま　照原样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8592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期中考试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96751"/>
            <a:ext cx="8229600" cy="5580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/>
              <a:t>・学堂に作文を提出してください。</a:t>
            </a:r>
          </a:p>
          <a:p>
            <a:pPr marL="0" indent="0">
              <a:buNone/>
            </a:pPr>
            <a:r>
              <a:rPr lang="ja-JP" altLang="en-US" dirty="0"/>
              <a:t>・テーマ</a:t>
            </a:r>
            <a:r>
              <a:rPr lang="en-US" altLang="ja-JP" dirty="0"/>
              <a:t>『</a:t>
            </a:r>
            <a:r>
              <a:rPr lang="ja-JP" altLang="en-US" dirty="0"/>
              <a:t>私の好きな料理</a:t>
            </a:r>
            <a:r>
              <a:rPr lang="en-US" altLang="ja-JP" dirty="0"/>
              <a:t>』</a:t>
            </a:r>
            <a:r>
              <a:rPr lang="ja-JP" altLang="en-US"/>
              <a:t>　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word</a:t>
            </a:r>
            <a:r>
              <a:rPr lang="ja-JP" altLang="en-US" dirty="0"/>
              <a:t>形式（</a:t>
            </a:r>
            <a:r>
              <a:rPr lang="en-US" altLang="ja-JP" dirty="0"/>
              <a:t>word</a:t>
            </a:r>
            <a:r>
              <a:rPr lang="ja-JP" altLang="en-US" dirty="0"/>
              <a:t>以外は見ません！）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・タイトルは学籍番号と名前</a:t>
            </a: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400</a:t>
            </a:r>
            <a:r>
              <a:rPr lang="ja-JP" altLang="en-US" dirty="0"/>
              <a:t>字～</a:t>
            </a:r>
            <a:r>
              <a:rPr lang="en-US" altLang="ja-JP" dirty="0"/>
              <a:t>420</a:t>
            </a:r>
            <a:r>
              <a:rPr lang="ja-JP" altLang="en-US" dirty="0"/>
              <a:t>字</a:t>
            </a:r>
          </a:p>
          <a:p>
            <a:pPr marL="0" indent="0">
              <a:buNone/>
            </a:pPr>
            <a:r>
              <a:rPr lang="ja-JP" altLang="en-US" dirty="0"/>
              <a:t>・～</a:t>
            </a:r>
            <a:r>
              <a:rPr lang="en-US" altLang="ja-JP" dirty="0"/>
              <a:t>11</a:t>
            </a:r>
            <a:r>
              <a:rPr lang="ja-JP" altLang="en-US" dirty="0"/>
              <a:t>月</a:t>
            </a:r>
            <a:r>
              <a:rPr lang="en-US" altLang="ja-JP" dirty="0"/>
              <a:t>1</a:t>
            </a:r>
            <a:r>
              <a:rPr lang="ja-JP" altLang="en-US" dirty="0"/>
              <a:t>日　</a:t>
            </a:r>
            <a:r>
              <a:rPr lang="en-US" altLang="ja-JP" dirty="0"/>
              <a:t>23</a:t>
            </a:r>
            <a:r>
              <a:rPr lang="ja-JP" altLang="en-US" dirty="0"/>
              <a:t>：</a:t>
            </a:r>
            <a:r>
              <a:rPr lang="en-US" altLang="ja-JP" dirty="0"/>
              <a:t>59</a:t>
            </a:r>
          </a:p>
          <a:p>
            <a:pPr marL="0" indent="0">
              <a:buNone/>
            </a:pPr>
            <a:r>
              <a:rPr lang="ja-JP" altLang="en-US" dirty="0"/>
              <a:t>・インターネットからのコピーは絶対禁止！</a:t>
            </a:r>
            <a:r>
              <a:rPr lang="en-US" altLang="ja-JP" dirty="0"/>
              <a:t>AI</a:t>
            </a:r>
            <a:r>
              <a:rPr lang="ja-JP" altLang="en-US" dirty="0"/>
              <a:t>の使用も禁止！</a:t>
            </a:r>
            <a:r>
              <a:rPr lang="zh-CN" altLang="en-US" dirty="0"/>
              <a:t>不要在网上随便复制粘贴</a:t>
            </a:r>
            <a:r>
              <a:rPr lang="ja-JP" altLang="en-US" dirty="0"/>
              <a:t>⇒（</a:t>
            </a:r>
            <a:r>
              <a:rPr lang="ja-JP" altLang="en-US" u="sng" dirty="0"/>
              <a:t>文法が完璧ならコピーを疑います・・・０点です</a:t>
            </a:r>
            <a:r>
              <a:rPr lang="ja-JP" altLang="en-US" dirty="0"/>
              <a:t>）</a:t>
            </a:r>
          </a:p>
          <a:p>
            <a:pPr marL="0" indent="0">
              <a:buNone/>
            </a:pPr>
            <a:r>
              <a:rPr lang="ja-JP" altLang="en-US" dirty="0"/>
              <a:t>・他の人に訂正してもらってはいけません。自分一人で書いてください！</a:t>
            </a:r>
            <a:r>
              <a:rPr lang="zh-CN" altLang="en-US" dirty="0"/>
              <a:t>不要让别人帮自己改正错误</a:t>
            </a:r>
            <a:endParaRPr lang="ja-JP" altLang="en-US" dirty="0"/>
          </a:p>
          <a:p>
            <a:pPr marL="0" indent="0">
              <a:buNone/>
            </a:pPr>
            <a:r>
              <a:rPr lang="ja-JP" altLang="en-US" dirty="0"/>
              <a:t>・期中考试は全体成績の</a:t>
            </a:r>
            <a:r>
              <a:rPr lang="en-US" altLang="ja-JP" dirty="0"/>
              <a:t>15</a:t>
            </a:r>
            <a:r>
              <a:rPr lang="ja-JP" altLang="en-US" dirty="0"/>
              <a:t>％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583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～以上（は）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5472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≪～のだから、必ず（絶対）～≫　</a:t>
            </a:r>
            <a:r>
              <a:rPr kumimoji="1" lang="zh-CN" altLang="en-US" dirty="0"/>
              <a:t>既然</a:t>
            </a:r>
            <a:r>
              <a:rPr kumimoji="1" lang="ja-JP" altLang="en-US" dirty="0"/>
              <a:t>～</a:t>
            </a:r>
            <a:r>
              <a:rPr kumimoji="1" lang="zh-CN" altLang="en-US" dirty="0"/>
              <a:t>就</a:t>
            </a:r>
            <a:r>
              <a:rPr kumimoji="1" lang="ja-JP" altLang="en-US" dirty="0"/>
              <a:t>～</a:t>
            </a:r>
            <a:endParaRPr kumimoji="1" lang="en-US" altLang="ja-JP" dirty="0"/>
          </a:p>
          <a:p>
            <a:pPr marL="0" indent="0">
              <a:buNone/>
            </a:pPr>
            <a:r>
              <a:rPr lang="zh-CN" altLang="en-US" dirty="0"/>
              <a:t>因为前项已经是既成事实，所是理所当然就应该做后项或出现这样的后项也不足为奇。谓语表达的是讲话人所强调的义务、建议、推断、意志等意思。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動詞　　　　言う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　　　言った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形容詞　　　ない　　　　　　＋以上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形容動詞　きれいな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名詞　　　　彼＋である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・母親である以上は、子供を育てる義務がある。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lang="zh-CN" altLang="en-US" dirty="0"/>
              <a:t>既然身为母亲，就有养育孩子的义务。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211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676E74-3F62-EFA7-DF92-D4208D18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5000"/>
            <a:ext cx="8229600" cy="6408000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ja-JP" altLang="en-US" dirty="0"/>
              <a:t>「以上（は）」的後項，經常搭配表示禁止、要求、義務、推斷或強烈判斷的用法，例如：「てはいけない（禁止）」、「ないでください（請不要）」、「てください（請）」、「なければならない（必須）」、「べきだ（應該）」、「はずだ（應該）」、「だろう（吧）」、「に決まっている（一定是）」、「に違いない（絕對是）」、「つもりだ（打算）」等句型。　</a:t>
            </a:r>
            <a:r>
              <a:rPr kumimoji="1" lang="ja-JP" altLang="en-US" sz="1100" dirty="0"/>
              <a:t>参考：</a:t>
            </a:r>
            <a:r>
              <a:rPr kumimoji="1" lang="en-US" altLang="ja-JP" sz="1100" dirty="0"/>
              <a:t>https://www.sigure.tw/learn-japanese/grammar/n2/03.php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既然他承认了错误，就不要再责罚。</a:t>
            </a:r>
          </a:p>
          <a:p>
            <a:pPr marL="0" indent="0">
              <a:buNone/>
            </a:pPr>
            <a:r>
              <a:rPr kumimoji="1" lang="ja-JP" altLang="en-US" dirty="0"/>
              <a:t>彼が過ちを認めた以上，二度と罰し</a:t>
            </a:r>
            <a:r>
              <a:rPr kumimoji="1" lang="ja-JP" altLang="en-US" u="sng" dirty="0"/>
              <a:t>てはいけない</a:t>
            </a:r>
            <a:r>
              <a:rPr kumimoji="1" lang="ja-JP" altLang="en-US" dirty="0"/>
              <a:t>．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既然从顾客那里收了钱，就应该超越条件让他们得以满足。</a:t>
            </a:r>
          </a:p>
          <a:p>
            <a:pPr marL="0" indent="0">
              <a:buNone/>
            </a:pPr>
            <a:r>
              <a:rPr kumimoji="1" lang="ja-JP" altLang="en-US" dirty="0"/>
              <a:t>顧客から金銭を受け取った以上は、要求以上に満足させる</a:t>
            </a:r>
            <a:r>
              <a:rPr kumimoji="1" lang="ja-JP" altLang="en-US" u="sng" dirty="0"/>
              <a:t>べきだ</a:t>
            </a:r>
            <a:r>
              <a:rPr kumimoji="1" lang="ja-JP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5132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8DF9C-3EAC-EDF9-63C4-2D1D7F38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以上は（書き言葉・会話／客観的）≒</a:t>
            </a:r>
            <a:br>
              <a:rPr kumimoji="1" lang="en-US" altLang="ja-JP" dirty="0"/>
            </a:br>
            <a:r>
              <a:rPr kumimoji="1" lang="ja-JP" altLang="en-US" dirty="0"/>
              <a:t>からには（会話／主観的）</a:t>
            </a:r>
            <a:br>
              <a:rPr kumimoji="1" lang="en-US" altLang="ja-JP" dirty="0"/>
            </a:br>
            <a:r>
              <a:rPr kumimoji="1" lang="ja-JP" altLang="en-US" sz="1100" dirty="0"/>
              <a:t>参考：</a:t>
            </a:r>
            <a:r>
              <a:rPr kumimoji="1" lang="en-US" altLang="ja-JP" sz="1100" dirty="0"/>
              <a:t>https://www.sigure.tw/learn-japanese/grammar/n2/03.php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20194A-03A7-1342-7907-8CE78BC09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04000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多數情況下兩者皆可互換使用，但</a:t>
            </a:r>
            <a:r>
              <a:rPr kumimoji="1"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「以上</a:t>
            </a:r>
            <a:r>
              <a:rPr kumimoji="1" lang="ja-JP" altLang="en-US" dirty="0"/>
              <a:t>（は）」屬於較生硬的表現方式，多用在表示「必然性的事物」、；而「からには」則是「說話者的主觀表現」。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〇</a:t>
            </a:r>
            <a:r>
              <a:rPr kumimoji="1" lang="ja-JP" altLang="en-US" dirty="0"/>
              <a:t>約束をした以上（は）、必ず守ってください。（必然性）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〇約束をしたからには、必ず守ってください。（主観表現）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既然已經約定好了，就請務必要遵守承諾。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嘘を一度もついたことがない彼が言う（〇以上は◎からには）、事実なん</a:t>
            </a:r>
            <a:r>
              <a:rPr kumimoji="1" lang="ja-JP" altLang="en-US" u="sng" dirty="0"/>
              <a:t>だろう</a:t>
            </a:r>
            <a:r>
              <a:rPr kumimoji="1" lang="ja-JP" altLang="en-US" dirty="0"/>
              <a:t>。 （主観表現）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既然他从未说过谎，那么他说的应该是事实</a:t>
            </a:r>
            <a:endParaRPr kumimoji="1" lang="en-US" altLang="ja-JP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 indent="0">
              <a:buNone/>
            </a:pPr>
            <a:r>
              <a:rPr kumimoji="1" lang="ja-JP" altLang="en-US" dirty="0"/>
              <a:t>契約書にサインした（◎以上は〇からには）、規則を守っていただきます。（必然性、</a:t>
            </a:r>
            <a:r>
              <a:rPr kumimoji="1"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前后两件事的相关性很高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既然已经在合同上签字了，那就请遵守规定。</a:t>
            </a:r>
            <a:endParaRPr kumimoji="1" lang="ja-JP" alt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879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C:\Users\akiratachibana\Desktop\yjimageSVX5OFD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268760"/>
            <a:ext cx="4009595" cy="38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kiratachibana\AppData\Local\Temp\~EXTMP00\440914_jpg_wi\4409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404664"/>
            <a:ext cx="3132000" cy="300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雲形吹き出し 3"/>
          <p:cNvSpPr/>
          <p:nvPr/>
        </p:nvSpPr>
        <p:spPr>
          <a:xfrm>
            <a:off x="251520" y="188640"/>
            <a:ext cx="3456384" cy="3528392"/>
          </a:xfrm>
          <a:prstGeom prst="cloudCallout">
            <a:avLst>
              <a:gd name="adj1" fmla="val 61586"/>
              <a:gd name="adj2" fmla="val 2927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3568" y="537321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やると決めた以上、もうやるしかない。</a:t>
            </a:r>
          </a:p>
        </p:txBody>
      </p:sp>
    </p:spTree>
    <p:extLst>
      <p:ext uri="{BB962C8B-B14F-4D97-AF65-F5344CB8AC3E}">
        <p14:creationId xmlns:p14="http://schemas.microsoft.com/office/powerpoint/2010/main" val="358918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2041</Words>
  <Application>Microsoft Office PowerPoint</Application>
  <PresentationFormat>画面に合わせる (4:3)</PresentationFormat>
  <Paragraphs>229</Paragraphs>
  <Slides>51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6" baseType="lpstr">
      <vt:lpstr>MS Gothic</vt:lpstr>
      <vt:lpstr>MS PGothic</vt:lpstr>
      <vt:lpstr>Arial</vt:lpstr>
      <vt:lpstr>Calibri</vt:lpstr>
      <vt:lpstr>Office テーマ</vt:lpstr>
      <vt:lpstr>第25課　</vt:lpstr>
      <vt:lpstr>PowerPoint プレゼンテーション</vt:lpstr>
      <vt:lpstr>PowerPoint プレゼンテーション</vt:lpstr>
      <vt:lpstr>～とはいえ／～とはいっても （第21課）</vt:lpstr>
      <vt:lpstr>のに（第22課）</vt:lpstr>
      <vt:lpstr>～以上（は）</vt:lpstr>
      <vt:lpstr>PowerPoint プレゼンテーション</vt:lpstr>
      <vt:lpstr>以上は（書き言葉・会話／客観的）≒ からには（会話／主観的） 参考：https://www.sigure.tw/learn-japanese/grammar/n2/03.php</vt:lpstr>
      <vt:lpstr>PowerPoint プレゼンテーション</vt:lpstr>
      <vt:lpstr>道路を走る以上は、交通規則を守らなければならない。</vt:lpstr>
      <vt:lpstr>戦う以上は、必ず勝つ。 戦う　战斗  勝つ 赢</vt:lpstr>
      <vt:lpstr>もう別れた以上、邪魔しに行ったりしてはいけない。 分开 別（わか）れる　打搅　邪魔（じゃま）する</vt:lpstr>
      <vt:lpstr>你既然来了，就别走了。</vt:lpstr>
      <vt:lpstr>既然有了先例，我们也照样做就是了。</vt:lpstr>
      <vt:lpstr>既然大家选了你，你就别推了。</vt:lpstr>
      <vt:lpstr>～かどうか</vt:lpstr>
      <vt:lpstr>間接疑問文</vt:lpstr>
      <vt:lpstr>【注意】後ろに来る助詞の「が」「を」は会話ではよく省略される。</vt:lpstr>
      <vt:lpstr>【注意】前の主語は「が」になることが多い（「は」の時もある）</vt:lpstr>
      <vt:lpstr>今日はどうしましょうか？＋考えています。 ⇒今日はどうしようか考えている。</vt:lpstr>
      <vt:lpstr>会社に行きますか？＋迷っています。⇒会社に行くかどうか迷っている。 迷（まよ）う　犹豫</vt:lpstr>
      <vt:lpstr>どちらに行きますか？＋迷っています。⇒どちらに行くか迷っています。</vt:lpstr>
      <vt:lpstr>彼は結婚していますか？＋考えています ⇒彼が結婚しているかどうか考えています。</vt:lpstr>
      <vt:lpstr>食べてもいいかどうか、迷っています。 迷（まよ）う　犹豫</vt:lpstr>
      <vt:lpstr>主人の手に乗るかどうか、迷っています。</vt:lpstr>
      <vt:lpstr>女の人は泣いて、男の人は笑っている。何があったのか分からない。   泣く　哭</vt:lpstr>
      <vt:lpstr>どのように抱き合うか、迷っています。 抱き合う（だきあう）　拥抱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 ≪Vておく≫ （会話)Vとく </vt:lpstr>
      <vt:lpstr> お客さんが来るから、掃除しておきましょう。参考：https://www.sigure.tw/learn-japanese/grammar/n4/20.php </vt:lpstr>
      <vt:lpstr>PowerPoint プレゼンテーション</vt:lpstr>
      <vt:lpstr> 泳ぐ前に、準備体操（じゅんびたいそう）をしておこう。 </vt:lpstr>
      <vt:lpstr>お願いです、開けておいてください。 让门一直保持开的状态</vt:lpstr>
      <vt:lpstr>PowerPoint プレゼンテーション</vt:lpstr>
      <vt:lpstr>一直要上锁。</vt:lpstr>
      <vt:lpstr>先好好收拾。</vt:lpstr>
      <vt:lpstr>请先放开。</vt:lpstr>
      <vt:lpstr>别让机器闲着。</vt:lpstr>
      <vt:lpstr>×無意志動詞（非意志动词）＋ておく ○会社に入る前に、先輩と会っておこう。　会う　见面 ⇒意志動詞</vt:lpstr>
      <vt:lpstr>×結婚する前に、いろいろな女性と出会っておこう。　出会う　相遇⇒無意志動詞</vt:lpstr>
      <vt:lpstr> 【句子】 「～ておいてください」 《請先～好》通常是用來請對方在某個時間點前，先把某件事情或動作做好 </vt:lpstr>
      <vt:lpstr>皆さん、明日までにこの宿題をやっておいてください。</vt:lpstr>
      <vt:lpstr>  《请维持原有状态》 食べ終わったカップラーメンは、机の上にそのまま置いておいてください。 吃完的泡面，请就那么放在桌子上。</vt:lpstr>
      <vt:lpstr>PowerPoint プレゼンテーション</vt:lpstr>
      <vt:lpstr>期中考试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2024-10-14T10:23:47Z</dcterms:created>
  <dcterms:modified xsi:type="dcterms:W3CDTF">2024-10-14T10:24:29Z</dcterms:modified>
</cp:coreProperties>
</file>